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sldIdLst>
    <p:sldId id="256" r:id="rId2"/>
    <p:sldId id="257" r:id="rId3"/>
    <p:sldId id="27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7" r:id="rId2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0855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7962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34099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9480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705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19285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4940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88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1486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9335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8926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995128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10924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95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04489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24515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68747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802433" y="1"/>
            <a:ext cx="9181322" cy="2771191"/>
          </a:xfrm>
        </p:spPr>
        <p:txBody>
          <a:bodyPr/>
          <a:lstStyle/>
          <a:p>
            <a:pPr algn="ctr"/>
            <a:r>
              <a:rPr lang="tr-TR" dirty="0"/>
              <a:t>Küçük ve Büyükbaş Hayvan Yetiştiriciliği Uygulama ve Araştırma Merkezi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4282750" y="2864499"/>
            <a:ext cx="6419461" cy="3498980"/>
          </a:xfrm>
        </p:spPr>
        <p:txBody>
          <a:bodyPr/>
          <a:lstStyle/>
          <a:p>
            <a:pPr algn="just"/>
            <a:r>
              <a:rPr lang="tr-TR" sz="2000" dirty="0"/>
              <a:t>MÜDÜR:					Dr. </a:t>
            </a:r>
            <a:r>
              <a:rPr lang="tr-TR" sz="2000" dirty="0" err="1"/>
              <a:t>Öğr.Üyesi</a:t>
            </a:r>
            <a:r>
              <a:rPr lang="tr-TR" sz="2000" dirty="0"/>
              <a:t> Mehmet IRMAK</a:t>
            </a:r>
          </a:p>
          <a:p>
            <a:pPr algn="just"/>
            <a:r>
              <a:rPr lang="tr-TR" sz="2000" dirty="0"/>
              <a:t>MÜDÜR YARDIMCILARI: 	Dr. </a:t>
            </a:r>
            <a:r>
              <a:rPr lang="tr-TR" sz="2000" dirty="0" err="1"/>
              <a:t>Öğr.Üyesi</a:t>
            </a:r>
            <a:r>
              <a:rPr lang="tr-TR" sz="2000" dirty="0"/>
              <a:t> Devran COŞKUN</a:t>
            </a:r>
          </a:p>
          <a:p>
            <a:pPr algn="just"/>
            <a:r>
              <a:rPr lang="tr-TR" sz="2000" dirty="0"/>
              <a:t>						Dr. </a:t>
            </a:r>
            <a:r>
              <a:rPr lang="tr-TR" sz="2000" dirty="0" err="1"/>
              <a:t>Öğr.Üyesi</a:t>
            </a:r>
            <a:r>
              <a:rPr lang="tr-TR" sz="2000" dirty="0"/>
              <a:t> Cahit ÖZCAN</a:t>
            </a:r>
          </a:p>
          <a:p>
            <a:pPr algn="just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43147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23935" y="503853"/>
            <a:ext cx="9321281" cy="5537509"/>
          </a:xfrm>
        </p:spPr>
        <p:txBody>
          <a:bodyPr/>
          <a:lstStyle/>
          <a:p>
            <a:r>
              <a:rPr lang="tr-TR" dirty="0"/>
              <a:t>2 şubat 2015 tarihli 29255 sayılı kanunla resmi gazetede çıkarak kurulmuştur.</a:t>
            </a:r>
          </a:p>
          <a:p>
            <a:r>
              <a:rPr lang="tr-TR" dirty="0"/>
              <a:t>Toplam akademik olarak görev yapan:</a:t>
            </a:r>
          </a:p>
          <a:p>
            <a:pPr marL="0" indent="0">
              <a:buNone/>
            </a:pPr>
            <a:r>
              <a:rPr lang="tr-TR" dirty="0"/>
              <a:t>     2 Doçent ve 3 Dr. </a:t>
            </a:r>
            <a:r>
              <a:rPr lang="tr-TR" dirty="0" err="1"/>
              <a:t>Öğr</a:t>
            </a:r>
            <a:r>
              <a:rPr lang="tr-TR" dirty="0"/>
              <a:t>. Üyesi olmak üzere toplam 5 öğretim elemanı bulunmaktadır. </a:t>
            </a:r>
          </a:p>
          <a:p>
            <a:r>
              <a:rPr lang="tr-TR" dirty="0"/>
              <a:t>İdari personel olarak 1 Veteriner teknisyen, ve 3 yardımcı personel bulunmaktadır.</a:t>
            </a:r>
          </a:p>
          <a:p>
            <a:r>
              <a:rPr lang="tr-TR" dirty="0"/>
              <a:t>10 Nisan 2022 de Resmi gazetede yayınlanarak Küçük ve Büyükbaş Hayvan Yetiştiriciliği Uygulama ve Araştırma Merkezi  adını almıştır.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8815" y="3013788"/>
            <a:ext cx="6354147" cy="356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482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1" y="2976563"/>
            <a:ext cx="5175249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ikdörtgen 4"/>
          <p:cNvSpPr/>
          <p:nvPr/>
        </p:nvSpPr>
        <p:spPr>
          <a:xfrm>
            <a:off x="920751" y="143857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 Mart ayında: </a:t>
            </a:r>
            <a:r>
              <a:rPr lang="tr-TR" dirty="0"/>
              <a:t>toplam </a:t>
            </a: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  <a:r>
              <a:rPr lang="tr-TR" dirty="0"/>
              <a:t> adet damızlık </a:t>
            </a:r>
            <a:r>
              <a:rPr lang="tr-TR" dirty="0" err="1"/>
              <a:t>romanov</a:t>
            </a:r>
            <a:r>
              <a:rPr lang="tr-TR" dirty="0"/>
              <a:t> koyunu Ukrayna’dan getirilmiştir.</a:t>
            </a:r>
          </a:p>
          <a:p>
            <a:r>
              <a:rPr lang="tr-TR" dirty="0"/>
              <a:t>Erkek:4 adet</a:t>
            </a:r>
          </a:p>
          <a:p>
            <a:r>
              <a:rPr lang="tr-TR" dirty="0"/>
              <a:t>Dişi:46 adet</a:t>
            </a:r>
          </a:p>
        </p:txBody>
      </p:sp>
    </p:spTree>
    <p:extLst>
      <p:ext uri="{BB962C8B-B14F-4D97-AF65-F5344CB8AC3E}">
        <p14:creationId xmlns:p14="http://schemas.microsoft.com/office/powerpoint/2010/main" val="1478863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657" y="709127"/>
            <a:ext cx="6444343" cy="6148873"/>
          </a:xfrm>
        </p:spPr>
      </p:pic>
      <p:sp>
        <p:nvSpPr>
          <p:cNvPr id="8" name="Dikdörtgen 7"/>
          <p:cNvSpPr/>
          <p:nvPr/>
        </p:nvSpPr>
        <p:spPr>
          <a:xfrm>
            <a:off x="0" y="1189926"/>
            <a:ext cx="5747657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Char char=" 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Toplam: </a:t>
            </a:r>
            <a:r>
              <a:rPr lang="tr-TR" sz="2000" b="1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1194,54 m2 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üzerine kurulmuştur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57,4 m2: yeni doğan alanı,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233 m2: kapalı alan,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637 m2: açık gezinti alanı,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24,4 m2: yem deposu,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160 m2: yarı açık alan,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67,8 m2: süt sağım ünitesi,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15,31 m2: yardımcı personel yatakhane,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16,37 m2: oturma alanı,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13,25 m2: mutfak, banyo ve tuvalet</a:t>
            </a:r>
          </a:p>
        </p:txBody>
      </p:sp>
    </p:spTree>
    <p:extLst>
      <p:ext uri="{BB962C8B-B14F-4D97-AF65-F5344CB8AC3E}">
        <p14:creationId xmlns:p14="http://schemas.microsoft.com/office/powerpoint/2010/main" val="959573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79298" y="1390261"/>
            <a:ext cx="5212702" cy="5467739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242596" y="2828836"/>
            <a:ext cx="659674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Merkez içerisinde yaş gruplarına göre ayrım yapılabilmesi için;</a:t>
            </a:r>
          </a:p>
          <a:p>
            <a:endParaRPr lang="tr-TR" dirty="0"/>
          </a:p>
          <a:p>
            <a:r>
              <a:rPr lang="tr-TR" dirty="0"/>
              <a:t>6 adet ayrı bölme 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6 adet yeni doğan kulübesi </a:t>
            </a:r>
          </a:p>
        </p:txBody>
      </p:sp>
    </p:spTree>
    <p:extLst>
      <p:ext uri="{BB962C8B-B14F-4D97-AF65-F5344CB8AC3E}">
        <p14:creationId xmlns:p14="http://schemas.microsoft.com/office/powerpoint/2010/main" val="1429225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077478" cy="685800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5751" y="0"/>
            <a:ext cx="3426249" cy="685800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7478" y="1166327"/>
            <a:ext cx="4618653" cy="458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77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976563"/>
            <a:ext cx="2914703" cy="388143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890" y="2976562"/>
            <a:ext cx="3670110" cy="3881437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2914703" y="2967335"/>
            <a:ext cx="56071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Kuzuları beslemek için;</a:t>
            </a:r>
          </a:p>
          <a:p>
            <a:r>
              <a:rPr lang="tr-TR" dirty="0"/>
              <a:t>6 adet 8 başlıklı yavru emzirme biberonları bulunmaktadır.</a:t>
            </a:r>
          </a:p>
        </p:txBody>
      </p:sp>
    </p:spTree>
    <p:extLst>
      <p:ext uri="{BB962C8B-B14F-4D97-AF65-F5344CB8AC3E}">
        <p14:creationId xmlns:p14="http://schemas.microsoft.com/office/powerpoint/2010/main" val="1945098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37675" y="2472613"/>
            <a:ext cx="3254325" cy="438538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102" y="2439956"/>
            <a:ext cx="3700593" cy="4450702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373224" y="287990"/>
            <a:ext cx="49825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Tedavi için gerekli ilaçları saklamak için;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1 adet ilaç dolabı mevcuttur.</a:t>
            </a:r>
          </a:p>
        </p:txBody>
      </p:sp>
    </p:spTree>
    <p:extLst>
      <p:ext uri="{BB962C8B-B14F-4D97-AF65-F5344CB8AC3E}">
        <p14:creationId xmlns:p14="http://schemas.microsoft.com/office/powerpoint/2010/main" val="493807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2" y="3297627"/>
            <a:ext cx="4743099" cy="3560373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0789" y="3297627"/>
            <a:ext cx="4371211" cy="3560373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2452" y="460320"/>
            <a:ext cx="474309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SÜRÜ YÖNETİMİ</a:t>
            </a:r>
          </a:p>
          <a:p>
            <a:endParaRPr lang="tr-TR" dirty="0"/>
          </a:p>
          <a:p>
            <a:r>
              <a:rPr lang="tr-TR" dirty="0"/>
              <a:t>Yeni doğan bakımı</a:t>
            </a:r>
          </a:p>
          <a:p>
            <a:endParaRPr lang="tr-TR" dirty="0"/>
          </a:p>
          <a:p>
            <a:r>
              <a:rPr lang="tr-TR" dirty="0"/>
              <a:t>Aşı uygulaması</a:t>
            </a:r>
          </a:p>
          <a:p>
            <a:endParaRPr lang="tr-TR" dirty="0"/>
          </a:p>
          <a:p>
            <a:r>
              <a:rPr lang="tr-TR" dirty="0" err="1"/>
              <a:t>Paraziter</a:t>
            </a:r>
            <a:r>
              <a:rPr lang="tr-TR" dirty="0"/>
              <a:t> kontrol</a:t>
            </a:r>
          </a:p>
          <a:p>
            <a:endParaRPr lang="tr-TR" dirty="0"/>
          </a:p>
          <a:p>
            <a:r>
              <a:rPr lang="tr-TR" dirty="0"/>
              <a:t>Koç katımı öncesi bakım</a:t>
            </a:r>
          </a:p>
        </p:txBody>
      </p:sp>
    </p:spTree>
    <p:extLst>
      <p:ext uri="{BB962C8B-B14F-4D97-AF65-F5344CB8AC3E}">
        <p14:creationId xmlns:p14="http://schemas.microsoft.com/office/powerpoint/2010/main" val="1286874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32" y="1582091"/>
            <a:ext cx="4951754" cy="431568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849" y="1582091"/>
            <a:ext cx="4078255" cy="431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28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75303" y="849087"/>
            <a:ext cx="9350477" cy="4706139"/>
          </a:xfrm>
        </p:spPr>
        <p:txBody>
          <a:bodyPr>
            <a:normAutofit/>
          </a:bodyPr>
          <a:lstStyle/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Keçimer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Merkezine </a:t>
            </a:r>
            <a:r>
              <a:rPr lang="tr-TR" sz="2000" u="sng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özel aşı uygulaması 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planlanmış olup, uygulama yapılmaktadır.</a:t>
            </a:r>
          </a:p>
          <a:p>
            <a:pPr marL="0" lvl="0" indent="0" algn="ctr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endParaRPr lang="tr-TR" sz="20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</a:endParaRPr>
          </a:p>
          <a:p>
            <a:pPr marL="0" lvl="0" indent="0" algn="ctr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b="1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KUZU AŞI TAKVİMİ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21-30.Gün  =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ovipast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aşısı (2 ml)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4 hafta sonra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ovipast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tekrar aşısı (2 ml)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4 hafta sonra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Glanvac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6s aşısı (1 ml)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4 hafta sonra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Glanvac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6s tekrar aşısı (1ml)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120. Gün     =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Brucella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220. Gün     = Şap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260. Gün     = Çiçek</a:t>
            </a:r>
          </a:p>
          <a:p>
            <a:endParaRPr lang="tr-TR" dirty="0"/>
          </a:p>
        </p:txBody>
      </p:sp>
      <p:pic>
        <p:nvPicPr>
          <p:cNvPr id="4" name="Resim 3" descr="dış mekan, çim, gökyüzü, bitki içeren bir resim&#10;&#10;Açıklama otomatik olarak oluşturuldu">
            <a:extLst>
              <a:ext uri="{FF2B5EF4-FFF2-40B4-BE49-F238E27FC236}">
                <a16:creationId xmlns:a16="http://schemas.microsoft.com/office/drawing/2014/main" id="{3FA4B53B-F5B5-F2F8-7BE2-425FEF2CE5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632" y="1651818"/>
            <a:ext cx="5781367" cy="520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970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32618" y="471948"/>
            <a:ext cx="9933691" cy="6386051"/>
          </a:xfrm>
        </p:spPr>
        <p:txBody>
          <a:bodyPr/>
          <a:lstStyle/>
          <a:p>
            <a:pPr marL="0" indent="0" algn="just">
              <a:buNone/>
            </a:pPr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ANAÇ KOYUNLARA  AŞI TAKVİMİ</a:t>
            </a:r>
          </a:p>
          <a:p>
            <a:pPr marL="0" indent="0" algn="just">
              <a:buNone/>
            </a:pPr>
            <a:r>
              <a:rPr lang="tr-TR" dirty="0"/>
              <a:t>Aşımdan önce ( çiftleşme zamanı): </a:t>
            </a:r>
            <a:r>
              <a:rPr lang="tr-TR" dirty="0" err="1"/>
              <a:t>glanvac</a:t>
            </a:r>
            <a:r>
              <a:rPr lang="tr-TR" dirty="0"/>
              <a:t> 6s ( 1ml)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Doğumdan 4 hafta önce Tekrar: </a:t>
            </a:r>
            <a:r>
              <a:rPr lang="tr-TR" dirty="0" err="1"/>
              <a:t>glanvac</a:t>
            </a:r>
            <a:r>
              <a:rPr lang="tr-TR" dirty="0"/>
              <a:t> 6s ( 1ml)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Sürekli doğumdan 4 hafta önce yapılacak yılda bir olacak şekilde: </a:t>
            </a:r>
            <a:r>
              <a:rPr lang="tr-TR" dirty="0" err="1"/>
              <a:t>glanvac</a:t>
            </a:r>
            <a:r>
              <a:rPr lang="tr-TR" dirty="0"/>
              <a:t> 6s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Doğumdan 8 hafta önce: </a:t>
            </a:r>
            <a:r>
              <a:rPr lang="tr-TR" dirty="0" err="1"/>
              <a:t>Ovilis</a:t>
            </a:r>
            <a:r>
              <a:rPr lang="tr-TR" dirty="0"/>
              <a:t> </a:t>
            </a:r>
            <a:r>
              <a:rPr lang="tr-TR" dirty="0" err="1"/>
              <a:t>ovipast</a:t>
            </a:r>
            <a:r>
              <a:rPr lang="tr-TR" dirty="0"/>
              <a:t> ( 2ml)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Sürekli doğumdan 8 hafta önce yılda bir olacak şekilde: </a:t>
            </a:r>
            <a:r>
              <a:rPr lang="tr-TR" dirty="0" err="1"/>
              <a:t>ovilis</a:t>
            </a:r>
            <a:r>
              <a:rPr lang="tr-TR" dirty="0"/>
              <a:t> </a:t>
            </a:r>
            <a:r>
              <a:rPr lang="tr-TR" dirty="0" err="1"/>
              <a:t>ovipast</a:t>
            </a:r>
            <a:r>
              <a:rPr lang="tr-TR" dirty="0"/>
              <a:t> 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Aşımdan önce            = Şap aşısı ( yılda 1 kez) NİSAN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Aşımdan sonra           = Çiçek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51320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-1" y="1"/>
            <a:ext cx="11625943" cy="6858000"/>
          </a:xfrm>
        </p:spPr>
        <p:txBody>
          <a:bodyPr>
            <a:normAutofit/>
          </a:bodyPr>
          <a:lstStyle/>
          <a:p>
            <a:pPr marL="91440" lvl="0" indent="-9144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Char char=" "/>
            </a:pP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Keçimer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Merkezine </a:t>
            </a:r>
            <a:r>
              <a:rPr lang="tr-TR" sz="1600" b="1" u="sng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özel </a:t>
            </a:r>
            <a:r>
              <a:rPr lang="tr-TR" sz="1600" b="1" u="sng" dirty="0" err="1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Paraziter</a:t>
            </a:r>
            <a:r>
              <a:rPr lang="tr-TR" sz="1600" b="1" u="sng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 uygulaması 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planlanmış olup, uygulama yapılmaktadır.</a:t>
            </a:r>
          </a:p>
          <a:p>
            <a:pPr marL="91440" lvl="0" indent="-9144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Char char=" "/>
            </a:pPr>
            <a:endParaRPr lang="tr-TR" sz="16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/>
            </a:endParaRP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Flumetrin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dökme çözelti: 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Enseden kuyruk sokumuna sürülecek ( kırkımda mutlaka sürülecek)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( 10 kg ‘a 1 cc)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Tekrar zamanı:  ( 2 ay sonra tekrar) ( nisan, temmuz, ekim)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Kış mevsimine kadar 2 ay ara ile kullanılır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- 2-3 aylık yavrulara ( ilk doz yapılır) (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enfestasyona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göre)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•İç parazit hapı  ( OKZAN):   ( yılda 3 kez uygulanır) ( nisan, ekim 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Koyun:50 kg’a 1 tablet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Kuzu: 25 kg’a yarım tablet ( 3 aylıkken ilk tableti verilir)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endParaRPr lang="tr-TR" sz="16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/>
            </a:endParaRP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İvermektin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enj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. :  yılda 3 kez (mayıs, kasım) 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(6 aylıktan büyüklerde uygulamaya başla)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20-25 kg: 0,3 ml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s.c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.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25-50 kg: 0,5 ml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s.c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.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50-75 kg: 0,7 ml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s.c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29610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-1" y="307911"/>
            <a:ext cx="12111135" cy="5733452"/>
          </a:xfrm>
        </p:spPr>
        <p:txBody>
          <a:bodyPr>
            <a:normAutofit/>
          </a:bodyPr>
          <a:lstStyle/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KEÇİMER merkezine </a:t>
            </a:r>
            <a:r>
              <a:rPr lang="tr-TR" sz="2000" b="1" u="sng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özel anaç koyunlara koç katımı öncesi uygulanacaklar 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planlanmıştır ve uygulanmaktadır.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endParaRPr lang="tr-TR" sz="20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/>
            </a:endParaRP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•ADEMİN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enj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: Koç katımından 1,5-2  ay önce. 1 ml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Kuzulara 6 Aylık yaşta 0,5 ml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endParaRPr lang="tr-TR" sz="20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/>
            </a:endParaRP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•BAKOSEL: Koç katımından 1 ay önce 2- tablet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                   Gebeliğin 3.ayından sonra 2 tablet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**Kuzular için: 2. 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SE+Vit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E yapıldıktan bir yıl sonra 2 tablet içirilecek sonra anaç koyun takvimi izlenecek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85567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21298" y="429209"/>
            <a:ext cx="9106051" cy="5602824"/>
          </a:xfrm>
        </p:spPr>
        <p:txBody>
          <a:bodyPr/>
          <a:lstStyle/>
          <a:p>
            <a:r>
              <a:rPr lang="tr-TR" sz="6600" dirty="0" err="1"/>
              <a:t>Biyogüvenlik</a:t>
            </a:r>
            <a:r>
              <a:rPr lang="tr-TR" sz="6600" dirty="0"/>
              <a:t> 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328" y="3237722"/>
            <a:ext cx="6453671" cy="3554963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237722"/>
            <a:ext cx="5738328" cy="355496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9136" y="142971"/>
            <a:ext cx="4652864" cy="309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1081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976" y="559837"/>
            <a:ext cx="9190026" cy="5481525"/>
          </a:xfrm>
        </p:spPr>
        <p:txBody>
          <a:bodyPr/>
          <a:lstStyle/>
          <a:p>
            <a:r>
              <a:rPr lang="tr-TR" dirty="0"/>
              <a:t>1.Doğum kayıt defteri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73241"/>
            <a:ext cx="5980922" cy="358475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0923" y="3273241"/>
            <a:ext cx="6211078" cy="3510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054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5314" y="877078"/>
            <a:ext cx="12008498" cy="5980921"/>
          </a:xfrm>
        </p:spPr>
        <p:txBody>
          <a:bodyPr/>
          <a:lstStyle/>
          <a:p>
            <a:r>
              <a:rPr lang="tr-TR" dirty="0"/>
              <a:t>2. Aşı defteri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8461" y="0"/>
            <a:ext cx="5023539" cy="342899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69" y="3428999"/>
            <a:ext cx="6854591" cy="342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5900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77334" y="457201"/>
            <a:ext cx="8596668" cy="5584162"/>
          </a:xfrm>
        </p:spPr>
        <p:txBody>
          <a:bodyPr/>
          <a:lstStyle/>
          <a:p>
            <a:r>
              <a:rPr lang="tr-TR" sz="2400" dirty="0"/>
              <a:t>3. Tedavi Defteri</a:t>
            </a:r>
          </a:p>
          <a:p>
            <a:endParaRPr lang="tr-T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825" y="2728995"/>
            <a:ext cx="4180177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5" y="2728995"/>
            <a:ext cx="4416490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4659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1611430"/>
              </p:ext>
            </p:extLst>
          </p:nvPr>
        </p:nvGraphicFramePr>
        <p:xfrm>
          <a:off x="569162" y="839756"/>
          <a:ext cx="10692886" cy="4935892"/>
        </p:xfrm>
        <a:graphic>
          <a:graphicData uri="http://schemas.openxmlformats.org/drawingml/2006/table">
            <a:tbl>
              <a:tblPr firstRow="1" firstCol="1" bandRow="1"/>
              <a:tblGrid>
                <a:gridCol w="970556">
                  <a:extLst>
                    <a:ext uri="{9D8B030D-6E8A-4147-A177-3AD203B41FA5}">
                      <a16:colId xmlns:a16="http://schemas.microsoft.com/office/drawing/2014/main" val="806575870"/>
                    </a:ext>
                  </a:extLst>
                </a:gridCol>
                <a:gridCol w="658218">
                  <a:extLst>
                    <a:ext uri="{9D8B030D-6E8A-4147-A177-3AD203B41FA5}">
                      <a16:colId xmlns:a16="http://schemas.microsoft.com/office/drawing/2014/main" val="790771160"/>
                    </a:ext>
                  </a:extLst>
                </a:gridCol>
                <a:gridCol w="913958">
                  <a:extLst>
                    <a:ext uri="{9D8B030D-6E8A-4147-A177-3AD203B41FA5}">
                      <a16:colId xmlns:a16="http://schemas.microsoft.com/office/drawing/2014/main" val="3686464784"/>
                    </a:ext>
                  </a:extLst>
                </a:gridCol>
                <a:gridCol w="870984">
                  <a:extLst>
                    <a:ext uri="{9D8B030D-6E8A-4147-A177-3AD203B41FA5}">
                      <a16:colId xmlns:a16="http://schemas.microsoft.com/office/drawing/2014/main" val="3125311796"/>
                    </a:ext>
                  </a:extLst>
                </a:gridCol>
                <a:gridCol w="798665">
                  <a:extLst>
                    <a:ext uri="{9D8B030D-6E8A-4147-A177-3AD203B41FA5}">
                      <a16:colId xmlns:a16="http://schemas.microsoft.com/office/drawing/2014/main" val="3728127016"/>
                    </a:ext>
                  </a:extLst>
                </a:gridCol>
                <a:gridCol w="1134062">
                  <a:extLst>
                    <a:ext uri="{9D8B030D-6E8A-4147-A177-3AD203B41FA5}">
                      <a16:colId xmlns:a16="http://schemas.microsoft.com/office/drawing/2014/main" val="2058257298"/>
                    </a:ext>
                  </a:extLst>
                </a:gridCol>
                <a:gridCol w="870984">
                  <a:extLst>
                    <a:ext uri="{9D8B030D-6E8A-4147-A177-3AD203B41FA5}">
                      <a16:colId xmlns:a16="http://schemas.microsoft.com/office/drawing/2014/main" val="1184057488"/>
                    </a:ext>
                  </a:extLst>
                </a:gridCol>
                <a:gridCol w="798665">
                  <a:extLst>
                    <a:ext uri="{9D8B030D-6E8A-4147-A177-3AD203B41FA5}">
                      <a16:colId xmlns:a16="http://schemas.microsoft.com/office/drawing/2014/main" val="3148216101"/>
                    </a:ext>
                  </a:extLst>
                </a:gridCol>
                <a:gridCol w="970556">
                  <a:extLst>
                    <a:ext uri="{9D8B030D-6E8A-4147-A177-3AD203B41FA5}">
                      <a16:colId xmlns:a16="http://schemas.microsoft.com/office/drawing/2014/main" val="1807264979"/>
                    </a:ext>
                  </a:extLst>
                </a:gridCol>
                <a:gridCol w="658218">
                  <a:extLst>
                    <a:ext uri="{9D8B030D-6E8A-4147-A177-3AD203B41FA5}">
                      <a16:colId xmlns:a16="http://schemas.microsoft.com/office/drawing/2014/main" val="210945510"/>
                    </a:ext>
                  </a:extLst>
                </a:gridCol>
                <a:gridCol w="913958">
                  <a:extLst>
                    <a:ext uri="{9D8B030D-6E8A-4147-A177-3AD203B41FA5}">
                      <a16:colId xmlns:a16="http://schemas.microsoft.com/office/drawing/2014/main" val="3456495563"/>
                    </a:ext>
                  </a:extLst>
                </a:gridCol>
                <a:gridCol w="1134062">
                  <a:extLst>
                    <a:ext uri="{9D8B030D-6E8A-4147-A177-3AD203B41FA5}">
                      <a16:colId xmlns:a16="http://schemas.microsoft.com/office/drawing/2014/main" val="2495647098"/>
                    </a:ext>
                  </a:extLst>
                </a:gridCol>
              </a:tblGrid>
              <a:tr h="529164">
                <a:tc grid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2022 YILI SONU İTİBARİYLE HAYVAN SAYILIRI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7762616"/>
                  </a:ext>
                </a:extLst>
              </a:tr>
              <a:tr h="529164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HAYVAN SAYISI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SATIŞ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1700823"/>
                  </a:ext>
                </a:extLst>
              </a:tr>
              <a:tr h="10583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KOYUN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KOÇ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TOKLU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ERKEK KUZU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DİŞİ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TOPLAM SÜRÜ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ERKEK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DİŞİ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KOYUN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KOÇ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TOKLU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TOPLAM SATIŞ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7558286"/>
                  </a:ext>
                </a:extLst>
              </a:tr>
              <a:tr h="13615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97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207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8246523"/>
                  </a:ext>
                </a:extLst>
              </a:tr>
              <a:tr h="14576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05676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6887370"/>
      </p:ext>
    </p:extLst>
  </p:cSld>
  <p:clrMapOvr>
    <a:masterClrMapping/>
  </p:clrMapOvr>
</p:sld>
</file>

<file path=ppt/theme/theme1.xml><?xml version="1.0" encoding="utf-8"?>
<a:theme xmlns:a="http://schemas.openxmlformats.org/drawingml/2006/main" name="Yüzeyler">
  <a:themeElements>
    <a:clrScheme name="Yüzeyler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Yüzeyler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Yüzeyler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46</TotalTime>
  <Words>707</Words>
  <Application>Microsoft Office PowerPoint</Application>
  <PresentationFormat>Geniş ekran</PresentationFormat>
  <Paragraphs>135</Paragraphs>
  <Slides>19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19</vt:i4>
      </vt:variant>
    </vt:vector>
  </HeadingPairs>
  <TitlesOfParts>
    <vt:vector size="25" baseType="lpstr">
      <vt:lpstr>Arial</vt:lpstr>
      <vt:lpstr>Calibri</vt:lpstr>
      <vt:lpstr>Trebuchet MS</vt:lpstr>
      <vt:lpstr>Wingdings</vt:lpstr>
      <vt:lpstr>Wingdings 3</vt:lpstr>
      <vt:lpstr>Yüzeyler</vt:lpstr>
      <vt:lpstr>Küçük ve Büyükbaş Hayvan Yetiştiriciliği Uygulama ve Araştırma Merkezi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Küçük ve Büyükbaş Hayvan Yetiştiriciliği Uygulama ve Araştırma Merkezi</dc:title>
  <dc:creator>HAKEM</dc:creator>
  <cp:lastModifiedBy>Reviewer</cp:lastModifiedBy>
  <cp:revision>11</cp:revision>
  <dcterms:created xsi:type="dcterms:W3CDTF">2024-01-17T12:41:16Z</dcterms:created>
  <dcterms:modified xsi:type="dcterms:W3CDTF">2024-12-13T08:01:14Z</dcterms:modified>
</cp:coreProperties>
</file>