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1" r:id="rId5"/>
    <p:sldId id="259" r:id="rId6"/>
    <p:sldId id="272" r:id="rId7"/>
    <p:sldId id="273" r:id="rId8"/>
    <p:sldId id="278" r:id="rId9"/>
    <p:sldId id="274" r:id="rId10"/>
    <p:sldId id="262" r:id="rId11"/>
    <p:sldId id="275" r:id="rId12"/>
    <p:sldId id="267" r:id="rId13"/>
    <p:sldId id="268" r:id="rId14"/>
    <p:sldId id="269" r:id="rId15"/>
    <p:sldId id="270" r:id="rId16"/>
    <p:sldId id="276" r:id="rId17"/>
    <p:sldId id="277" r:id="rId18"/>
    <p:sldId id="266" r:id="rId19"/>
    <p:sldId id="263" r:id="rId20"/>
    <p:sldId id="264" r:id="rId21"/>
    <p:sldId id="280" r:id="rId2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642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7378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599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17955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4586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4535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5894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60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9221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235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62717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CB357E6-5D54-4C4E-844F-0D528F541DFB}" type="datetimeFigureOut">
              <a:rPr lang="tr-TR" smtClean="0"/>
              <a:t>17.12.2024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A06E5C2-DF11-4850-BFF4-7F34C794BB61}" type="slidenum">
              <a:rPr lang="tr-TR" smtClean="0"/>
              <a:t>‹#›</a:t>
            </a:fld>
            <a:endParaRPr lang="tr-T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5090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060848"/>
          </a:xfrm>
        </p:spPr>
        <p:txBody>
          <a:bodyPr>
            <a:normAutofit/>
          </a:bodyPr>
          <a:lstStyle/>
          <a:p>
            <a:pPr algn="ctr"/>
            <a:r>
              <a:rPr lang="tr-TR" sz="4000" dirty="0"/>
              <a:t>KEÇİ UYGULAMA VE ARAŞTIRMA MERKEZİ</a:t>
            </a:r>
            <a:br>
              <a:rPr lang="tr-TR" sz="4000" dirty="0"/>
            </a:br>
            <a:r>
              <a:rPr lang="tr-TR" sz="4000" dirty="0"/>
              <a:t>( KEÇİMER)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9379" y="2276872"/>
            <a:ext cx="9144000" cy="3672408"/>
          </a:xfrm>
        </p:spPr>
        <p:txBody>
          <a:bodyPr>
            <a:normAutofit fontScale="92500" lnSpcReduction="20000"/>
          </a:bodyPr>
          <a:lstStyle/>
          <a:p>
            <a:r>
              <a:rPr lang="tr-TR" dirty="0"/>
              <a:t>        </a:t>
            </a:r>
          </a:p>
          <a:p>
            <a:endParaRPr lang="tr-TR" sz="2800" dirty="0"/>
          </a:p>
          <a:p>
            <a:pPr algn="ctr"/>
            <a:r>
              <a:rPr lang="tr-TR" sz="2800" dirty="0"/>
              <a:t>	Müdür</a:t>
            </a:r>
          </a:p>
          <a:p>
            <a:pPr algn="ctr"/>
            <a:r>
              <a:rPr lang="tr-TR" sz="2800" dirty="0"/>
              <a:t>Dr. </a:t>
            </a:r>
            <a:r>
              <a:rPr lang="tr-TR" sz="2800" dirty="0" err="1"/>
              <a:t>Öğr</a:t>
            </a:r>
            <a:r>
              <a:rPr lang="tr-TR" sz="2800" dirty="0"/>
              <a:t>. Üyesi Mehmet IRMAK</a:t>
            </a:r>
          </a:p>
          <a:p>
            <a:pPr algn="ctr"/>
            <a:endParaRPr lang="tr-TR" sz="2800" dirty="0"/>
          </a:p>
          <a:p>
            <a:pPr algn="ctr"/>
            <a:r>
              <a:rPr lang="tr-TR" sz="2800" dirty="0"/>
              <a:t>Müdür yardımcıları</a:t>
            </a:r>
          </a:p>
          <a:p>
            <a:pPr algn="ctr"/>
            <a:r>
              <a:rPr lang="tr-TR" sz="2800" dirty="0"/>
              <a:t>Dr. </a:t>
            </a:r>
            <a:r>
              <a:rPr lang="tr-TR" sz="2800" dirty="0" err="1"/>
              <a:t>Öğr</a:t>
            </a:r>
            <a:r>
              <a:rPr lang="tr-TR" sz="2800" dirty="0"/>
              <a:t>. Üyesi Cahit ÖZCAN</a:t>
            </a:r>
          </a:p>
          <a:p>
            <a:pPr algn="ctr"/>
            <a:r>
              <a:rPr lang="tr-TR" sz="2800" dirty="0"/>
              <a:t>Dr. Öğr. Üyesi Devran COŞKUN</a:t>
            </a:r>
          </a:p>
        </p:txBody>
      </p:sp>
    </p:spTree>
    <p:extLst>
      <p:ext uri="{BB962C8B-B14F-4D97-AF65-F5344CB8AC3E}">
        <p14:creationId xmlns:p14="http://schemas.microsoft.com/office/powerpoint/2010/main" val="297892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2492896"/>
            <a:ext cx="8686800" cy="3831704"/>
          </a:xfrm>
        </p:spPr>
        <p:txBody>
          <a:bodyPr>
            <a:normAutofit/>
          </a:bodyPr>
          <a:lstStyle/>
          <a:p>
            <a:r>
              <a:rPr lang="tr-TR" dirty="0"/>
              <a:t>2 şubat 2015 tarihli 29255 sayılı kanunla resmi gazetede çıkarak kurulmuştur.</a:t>
            </a:r>
          </a:p>
          <a:p>
            <a:r>
              <a:rPr lang="tr-TR" dirty="0"/>
              <a:t>Toplam akademik olarak görev yapan:</a:t>
            </a:r>
          </a:p>
          <a:p>
            <a:pPr marL="0" indent="0">
              <a:buNone/>
            </a:pPr>
            <a:r>
              <a:rPr lang="tr-TR" dirty="0"/>
              <a:t> 2 Doçent ve 3 Dr. </a:t>
            </a:r>
            <a:r>
              <a:rPr lang="tr-TR" dirty="0" err="1"/>
              <a:t>Öğr</a:t>
            </a:r>
            <a:r>
              <a:rPr lang="tr-TR" dirty="0"/>
              <a:t>. Üyesi olmak üzere toplam 5 öğretim elemanı bulunmaktadır. </a:t>
            </a:r>
          </a:p>
          <a:p>
            <a:r>
              <a:rPr lang="tr-TR" dirty="0"/>
              <a:t>İdari personel olarak 1 Veteriner teknisyen, ve 3 yardımcı personel bulunmaktadır.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488832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562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/>
          </a:bodyPr>
          <a:lstStyle/>
          <a:p>
            <a:r>
              <a:rPr lang="tr-TR" dirty="0"/>
              <a:t>Toplam: </a:t>
            </a:r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1194,54 m2 </a:t>
            </a:r>
            <a:r>
              <a:rPr lang="tr-TR" dirty="0"/>
              <a:t>üzerine kurulmuştur</a:t>
            </a:r>
          </a:p>
          <a:p>
            <a:r>
              <a:rPr lang="tr-TR" dirty="0"/>
              <a:t>57,4 m2: yeni doğan alanı,</a:t>
            </a:r>
          </a:p>
          <a:p>
            <a:r>
              <a:rPr lang="tr-TR" dirty="0"/>
              <a:t> 233 m2: kapalı alan, </a:t>
            </a:r>
          </a:p>
          <a:p>
            <a:r>
              <a:rPr lang="tr-TR" dirty="0"/>
              <a:t>637 m2: açık gezinti alanı, </a:t>
            </a:r>
          </a:p>
          <a:p>
            <a:r>
              <a:rPr lang="tr-TR" dirty="0"/>
              <a:t>24,4 m2: yem deposu, </a:t>
            </a:r>
          </a:p>
          <a:p>
            <a:r>
              <a:rPr lang="tr-TR" dirty="0"/>
              <a:t>160 m2: yarı açık alan,</a:t>
            </a:r>
          </a:p>
          <a:p>
            <a:r>
              <a:rPr lang="tr-TR" dirty="0"/>
              <a:t>67,8 m2: süt sağım ünitesi, </a:t>
            </a:r>
          </a:p>
          <a:p>
            <a:r>
              <a:rPr lang="tr-TR" dirty="0"/>
              <a:t>15,31 m2: yardımcı personel yatakhane, </a:t>
            </a:r>
          </a:p>
          <a:p>
            <a:r>
              <a:rPr lang="tr-TR" dirty="0"/>
              <a:t>16,37 m2: oturma alanı, </a:t>
            </a:r>
          </a:p>
          <a:p>
            <a:r>
              <a:rPr lang="tr-TR" dirty="0"/>
              <a:t>13,25 m2: mutfak, banyo ve tuvalet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68760"/>
            <a:ext cx="4416491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6021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/>
          <a:lstStyle/>
          <a:p>
            <a:pPr marL="0" indent="0">
              <a:buNone/>
            </a:pPr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 Mart ayında: </a:t>
            </a:r>
            <a:r>
              <a:rPr lang="tr-TR" dirty="0"/>
              <a:t>toplam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r>
              <a:rPr lang="tr-TR" dirty="0"/>
              <a:t> adet damızlık </a:t>
            </a:r>
            <a:r>
              <a:rPr lang="tr-TR" dirty="0" err="1"/>
              <a:t>romanov</a:t>
            </a:r>
            <a:r>
              <a:rPr lang="tr-TR" dirty="0"/>
              <a:t> koyunu Ukrayna’dan getirilmiştir.</a:t>
            </a:r>
          </a:p>
          <a:p>
            <a:r>
              <a:rPr lang="tr-TR" dirty="0"/>
              <a:t>Erkek:4 adet</a:t>
            </a:r>
          </a:p>
          <a:p>
            <a:r>
              <a:rPr lang="tr-TR" dirty="0"/>
              <a:t>Dişi:46 adet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358117" cy="326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8952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6368" y="188640"/>
            <a:ext cx="8469022" cy="5487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/>
              <a:t>Merkez içerisinde yaş gruplarına göre ayrım yapılabilmesi için;</a:t>
            </a:r>
          </a:p>
          <a:p>
            <a:r>
              <a:rPr lang="tr-TR" dirty="0"/>
              <a:t>6 adet ayrı bölme </a:t>
            </a:r>
          </a:p>
          <a:p>
            <a:r>
              <a:rPr lang="tr-TR" dirty="0"/>
              <a:t>6 adet yeni doğan kulübesi 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96752"/>
            <a:ext cx="3744416" cy="5363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8437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19936"/>
          </a:xfrm>
        </p:spPr>
        <p:txBody>
          <a:bodyPr/>
          <a:lstStyle/>
          <a:p>
            <a:r>
              <a:rPr lang="tr-TR" dirty="0"/>
              <a:t>Bölge iklim koşulları göz </a:t>
            </a:r>
          </a:p>
          <a:p>
            <a:pPr marL="0" indent="0">
              <a:buNone/>
            </a:pPr>
            <a:r>
              <a:rPr lang="tr-TR" dirty="0"/>
              <a:t>önünde bulundurularak;</a:t>
            </a:r>
          </a:p>
          <a:p>
            <a:r>
              <a:rPr lang="tr-TR" dirty="0"/>
              <a:t>3 adet havalandırma fanı </a:t>
            </a:r>
          </a:p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6875"/>
            <a:ext cx="3426997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8920"/>
            <a:ext cx="4896544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57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35960"/>
          </a:xfrm>
        </p:spPr>
        <p:txBody>
          <a:bodyPr/>
          <a:lstStyle/>
          <a:p>
            <a:r>
              <a:rPr lang="tr-TR" dirty="0"/>
              <a:t>Kuzuları beslemek için;</a:t>
            </a:r>
          </a:p>
          <a:p>
            <a:r>
              <a:rPr lang="tr-TR" dirty="0"/>
              <a:t>6 adet 8 başlıklı yavru emzirme biberonları bulunmaktadır.</a:t>
            </a:r>
          </a:p>
          <a:p>
            <a:endParaRPr lang="tr-T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484784"/>
            <a:ext cx="3672585" cy="4896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15" y="1268760"/>
            <a:ext cx="3672585" cy="4896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03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36712"/>
            <a:ext cx="3922147" cy="5229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24744"/>
            <a:ext cx="4800533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8461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63952"/>
          </a:xfrm>
        </p:spPr>
        <p:txBody>
          <a:bodyPr/>
          <a:lstStyle/>
          <a:p>
            <a:r>
              <a:rPr lang="tr-TR" dirty="0"/>
              <a:t>Tedavi için gerekli ilaçları saklamak için;</a:t>
            </a:r>
          </a:p>
          <a:p>
            <a:r>
              <a:rPr lang="tr-TR" dirty="0"/>
              <a:t>1 adet ilaç dolabı mevcuttur.</a:t>
            </a:r>
          </a:p>
          <a:p>
            <a:endParaRPr lang="tr-TR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40768"/>
            <a:ext cx="3699588" cy="4932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54472"/>
            <a:ext cx="4176464" cy="4980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1005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tr-TR" sz="4000" dirty="0"/>
              <a:t>Yönetim sistemi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5192" y="908720"/>
            <a:ext cx="8229600" cy="6279976"/>
          </a:xfrm>
        </p:spPr>
        <p:txBody>
          <a:bodyPr>
            <a:normAutofit/>
          </a:bodyPr>
          <a:lstStyle/>
          <a:p>
            <a:r>
              <a:rPr lang="tr-TR" dirty="0"/>
              <a:t>Yeni doğan bakımı</a:t>
            </a:r>
          </a:p>
          <a:p>
            <a:r>
              <a:rPr lang="tr-TR" dirty="0"/>
              <a:t>Aşı uygulaması</a:t>
            </a:r>
          </a:p>
          <a:p>
            <a:r>
              <a:rPr lang="tr-TR" dirty="0" err="1"/>
              <a:t>Paraziter</a:t>
            </a:r>
            <a:r>
              <a:rPr lang="tr-TR" dirty="0"/>
              <a:t> kontrol</a:t>
            </a:r>
          </a:p>
          <a:p>
            <a:r>
              <a:rPr lang="tr-TR" dirty="0"/>
              <a:t>Koç katımı öncesi </a:t>
            </a:r>
          </a:p>
          <a:p>
            <a:pPr marL="0" indent="0">
              <a:buNone/>
            </a:pPr>
            <a:r>
              <a:rPr lang="tr-TR" dirty="0"/>
              <a:t>bakım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6632"/>
            <a:ext cx="4742160" cy="355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40" y="3356992"/>
            <a:ext cx="4372984" cy="32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2997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6632"/>
            <a:ext cx="3600400" cy="640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4283006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59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836712"/>
            <a:ext cx="8219256" cy="5487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/>
              <a:t>	</a:t>
            </a:r>
            <a:r>
              <a:rPr lang="tr-TR" dirty="0" err="1"/>
              <a:t>Keçimer</a:t>
            </a:r>
            <a:r>
              <a:rPr lang="tr-TR" dirty="0"/>
              <a:t> Merkezine </a:t>
            </a:r>
            <a:r>
              <a:rPr lang="tr-TR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özel aşı uygulaması </a:t>
            </a:r>
            <a:r>
              <a:rPr lang="tr-TR" dirty="0"/>
              <a:t>planlanmış olup, uygulama yapılmaktadır.</a:t>
            </a:r>
          </a:p>
          <a:p>
            <a:pPr marL="0" indent="0" algn="ctr">
              <a:buNone/>
            </a:pP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KUZU AŞI TAKVİMİ</a:t>
            </a:r>
          </a:p>
          <a:p>
            <a:pPr marL="0" indent="0">
              <a:buNone/>
            </a:pPr>
            <a:r>
              <a:rPr lang="tr-TR" dirty="0"/>
              <a:t>	21-30.Gün  = </a:t>
            </a:r>
            <a:r>
              <a:rPr lang="tr-TR" dirty="0" err="1"/>
              <a:t>ovipast</a:t>
            </a:r>
            <a:r>
              <a:rPr lang="tr-TR" dirty="0"/>
              <a:t> aşısı (2 ml)</a:t>
            </a:r>
          </a:p>
          <a:p>
            <a:pPr marL="0" indent="0">
              <a:buNone/>
            </a:pPr>
            <a:r>
              <a:rPr lang="tr-TR" dirty="0"/>
              <a:t>	4 hafta sonra </a:t>
            </a:r>
            <a:r>
              <a:rPr lang="tr-TR" dirty="0" err="1"/>
              <a:t>ovipast</a:t>
            </a:r>
            <a:r>
              <a:rPr lang="tr-TR" dirty="0"/>
              <a:t> tekrar aşısı (2 ml)</a:t>
            </a:r>
          </a:p>
          <a:p>
            <a:pPr marL="0" indent="0">
              <a:buNone/>
            </a:pPr>
            <a:r>
              <a:rPr lang="tr-TR" dirty="0"/>
              <a:t>	4 hafta sonra </a:t>
            </a:r>
            <a:r>
              <a:rPr lang="tr-TR" dirty="0" err="1"/>
              <a:t>Glanvac</a:t>
            </a:r>
            <a:r>
              <a:rPr lang="tr-TR" dirty="0"/>
              <a:t> 6s aşısı (1 ml)</a:t>
            </a:r>
          </a:p>
          <a:p>
            <a:pPr marL="0" indent="0">
              <a:buNone/>
            </a:pPr>
            <a:r>
              <a:rPr lang="tr-TR" dirty="0"/>
              <a:t>	4 hafta sonra </a:t>
            </a:r>
            <a:r>
              <a:rPr lang="tr-TR" dirty="0" err="1"/>
              <a:t>Glanvac</a:t>
            </a:r>
            <a:r>
              <a:rPr lang="tr-TR" dirty="0"/>
              <a:t> 6s tekrar aşısı (1ml)</a:t>
            </a:r>
          </a:p>
          <a:p>
            <a:pPr marL="0" indent="0">
              <a:buNone/>
            </a:pPr>
            <a:r>
              <a:rPr lang="tr-TR" dirty="0"/>
              <a:t>	120. Gün     = </a:t>
            </a:r>
            <a:r>
              <a:rPr lang="tr-TR" dirty="0" err="1"/>
              <a:t>Brucella</a:t>
            </a:r>
            <a:r>
              <a:rPr lang="tr-TR" dirty="0"/>
              <a:t> </a:t>
            </a:r>
          </a:p>
          <a:p>
            <a:pPr marL="0" indent="0">
              <a:buNone/>
            </a:pPr>
            <a:r>
              <a:rPr lang="tr-TR" dirty="0"/>
              <a:t>	220. Gün     = Şap</a:t>
            </a:r>
          </a:p>
          <a:p>
            <a:pPr marL="0" indent="0">
              <a:buNone/>
            </a:pPr>
            <a:r>
              <a:rPr lang="tr-TR" dirty="0"/>
              <a:t>	260. Gün     = Çiçek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98689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ANAÇ KOYUNLARA  AŞI TAKVİMİ</a:t>
            </a:r>
          </a:p>
          <a:p>
            <a:pPr marL="0" indent="0">
              <a:buNone/>
            </a:pPr>
            <a:r>
              <a:rPr lang="tr-TR" dirty="0"/>
              <a:t>Aşımdan önce ( çiftleşme zamanı):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pPr marL="0" indent="0">
              <a:buNone/>
            </a:pPr>
            <a:r>
              <a:rPr lang="tr-TR" dirty="0"/>
              <a:t>Doğumdan 4 hafta önce Tekrar: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pPr marL="0" indent="0">
              <a:buNone/>
            </a:pPr>
            <a:r>
              <a:rPr lang="tr-TR" dirty="0"/>
              <a:t>Sürekli doğumdan 4 hafta önce yapılacak yılda bir olacak şekilde: </a:t>
            </a:r>
            <a:r>
              <a:rPr lang="tr-TR" dirty="0" err="1"/>
              <a:t>glanvac</a:t>
            </a:r>
            <a:r>
              <a:rPr lang="tr-TR" dirty="0"/>
              <a:t> 6s</a:t>
            </a:r>
          </a:p>
          <a:p>
            <a:pPr marL="0" indent="0">
              <a:buNone/>
            </a:pPr>
            <a:r>
              <a:rPr lang="tr-TR" dirty="0"/>
              <a:t>Doğumdan 8 hafta önce: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( 2ml)</a:t>
            </a:r>
          </a:p>
          <a:p>
            <a:pPr marL="0" indent="0">
              <a:buNone/>
            </a:pPr>
            <a:r>
              <a:rPr lang="tr-TR" dirty="0"/>
              <a:t>Sürekli doğumdan 8 hafta önce yılda bir olacak şekilde: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</a:t>
            </a:r>
          </a:p>
          <a:p>
            <a:pPr marL="0" indent="0">
              <a:buNone/>
            </a:pPr>
            <a:r>
              <a:rPr lang="tr-TR" dirty="0"/>
              <a:t>Aşımdan önce            = Şap aşısı ( yılda 1 kez) NİSAN</a:t>
            </a:r>
          </a:p>
          <a:p>
            <a:pPr marL="0" indent="0">
              <a:buNone/>
            </a:pPr>
            <a:r>
              <a:rPr lang="tr-TR" dirty="0"/>
              <a:t>Aşımdan sonra           = Çiçek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5234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>
            <a:normAutofit fontScale="77500" lnSpcReduction="20000"/>
          </a:bodyPr>
          <a:lstStyle/>
          <a:p>
            <a:r>
              <a:rPr lang="tr-TR" dirty="0" err="1"/>
              <a:t>Keçimer</a:t>
            </a:r>
            <a:r>
              <a:rPr lang="tr-TR" dirty="0"/>
              <a:t> Merkezine </a:t>
            </a:r>
            <a:r>
              <a:rPr lang="tr-T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özel </a:t>
            </a:r>
            <a:r>
              <a:rPr lang="tr-TR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Paraziter</a:t>
            </a:r>
            <a:r>
              <a:rPr lang="tr-T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uygulaması </a:t>
            </a:r>
            <a:r>
              <a:rPr lang="tr-TR" dirty="0"/>
              <a:t>planlanmış olup, uygulama yapılmaktadır.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/>
              <a:t>•</a:t>
            </a:r>
            <a:r>
              <a:rPr lang="tr-TR" dirty="0" err="1"/>
              <a:t>Flumetrin</a:t>
            </a:r>
            <a:r>
              <a:rPr lang="tr-TR" dirty="0"/>
              <a:t> dökme çözelti: </a:t>
            </a:r>
          </a:p>
          <a:p>
            <a:pPr marL="0" indent="0">
              <a:buNone/>
            </a:pPr>
            <a:r>
              <a:rPr lang="tr-TR" dirty="0"/>
              <a:t>- Enseden kuyruk sokumuna sürülecek ( kırkımda mutlaka sürülecek)</a:t>
            </a:r>
          </a:p>
          <a:p>
            <a:pPr marL="0" indent="0">
              <a:buNone/>
            </a:pPr>
            <a:r>
              <a:rPr lang="tr-TR" dirty="0"/>
              <a:t>- ( 10 kg ‘a 1 cc)</a:t>
            </a:r>
          </a:p>
          <a:p>
            <a:pPr marL="0" indent="0">
              <a:buNone/>
            </a:pPr>
            <a:r>
              <a:rPr lang="tr-TR" dirty="0"/>
              <a:t>- Tekrar zamanı:  ( 2 ay sonra tekrar) ( nisan, temmuz, ekim)</a:t>
            </a:r>
          </a:p>
          <a:p>
            <a:pPr marL="0" indent="0">
              <a:buNone/>
            </a:pPr>
            <a:r>
              <a:rPr lang="tr-TR" dirty="0"/>
              <a:t>- Kış mevsimine kadar 2 ay ara ile kullanılır</a:t>
            </a:r>
          </a:p>
          <a:p>
            <a:pPr marL="0" indent="0">
              <a:buNone/>
            </a:pPr>
            <a:r>
              <a:rPr lang="tr-TR" dirty="0"/>
              <a:t>- 2-3 aylık yavrulara ( ilk doz yapılır) ( </a:t>
            </a:r>
            <a:r>
              <a:rPr lang="tr-TR" dirty="0" err="1"/>
              <a:t>enfestasyona</a:t>
            </a:r>
            <a:r>
              <a:rPr lang="tr-TR" dirty="0"/>
              <a:t> göre)</a:t>
            </a:r>
          </a:p>
          <a:p>
            <a:pPr marL="0" indent="0">
              <a:buNone/>
            </a:pPr>
            <a:r>
              <a:rPr lang="tr-TR" dirty="0"/>
              <a:t>•İç parazit hapı  ( OKZAN):   ( yılda 3 kez uygulanır) ( nisan, ekim )</a:t>
            </a:r>
          </a:p>
          <a:p>
            <a:pPr marL="0" indent="0">
              <a:buNone/>
            </a:pPr>
            <a:r>
              <a:rPr lang="tr-TR" dirty="0"/>
              <a:t>Koyun:50 kg’a 1 tablet</a:t>
            </a:r>
          </a:p>
          <a:p>
            <a:pPr marL="0" indent="0">
              <a:buNone/>
            </a:pPr>
            <a:r>
              <a:rPr lang="tr-TR" dirty="0"/>
              <a:t>Kuzu: 25 kg’a yarım tablet ( 3 aylıkken ilk tableti verilir)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•</a:t>
            </a:r>
            <a:r>
              <a:rPr lang="tr-TR" dirty="0" err="1"/>
              <a:t>İvermektin</a:t>
            </a:r>
            <a:r>
              <a:rPr lang="tr-TR" dirty="0"/>
              <a:t> </a:t>
            </a:r>
            <a:r>
              <a:rPr lang="tr-TR" dirty="0" err="1"/>
              <a:t>enj</a:t>
            </a:r>
            <a:r>
              <a:rPr lang="tr-TR" dirty="0"/>
              <a:t>. :  yılda 3 kez (mayıs, kasım) </a:t>
            </a:r>
          </a:p>
          <a:p>
            <a:pPr marL="0" indent="0">
              <a:buNone/>
            </a:pPr>
            <a:r>
              <a:rPr lang="tr-TR" dirty="0"/>
              <a:t>(6 aylıktan büyüklerde uygulamaya başla)</a:t>
            </a:r>
          </a:p>
          <a:p>
            <a:pPr marL="0" indent="0">
              <a:buNone/>
            </a:pPr>
            <a:r>
              <a:rPr lang="tr-TR" dirty="0"/>
              <a:t>20-25 kg: 0,3 ml </a:t>
            </a:r>
            <a:r>
              <a:rPr lang="tr-TR" dirty="0" err="1"/>
              <a:t>s.c</a:t>
            </a:r>
            <a:r>
              <a:rPr lang="tr-TR" dirty="0"/>
              <a:t>.</a:t>
            </a:r>
          </a:p>
          <a:p>
            <a:pPr marL="0" indent="0">
              <a:buNone/>
            </a:pPr>
            <a:r>
              <a:rPr lang="tr-TR" dirty="0"/>
              <a:t>25-50 kg: 0,5 ml </a:t>
            </a:r>
            <a:r>
              <a:rPr lang="tr-TR" dirty="0" err="1"/>
              <a:t>s.c</a:t>
            </a:r>
            <a:r>
              <a:rPr lang="tr-TR" dirty="0"/>
              <a:t>.</a:t>
            </a:r>
          </a:p>
          <a:p>
            <a:pPr marL="0" indent="0">
              <a:buNone/>
            </a:pPr>
            <a:r>
              <a:rPr lang="tr-TR" dirty="0"/>
              <a:t>50-75 kg: 0,7 ml </a:t>
            </a:r>
            <a:r>
              <a:rPr lang="tr-TR" dirty="0" err="1"/>
              <a:t>s.c</a:t>
            </a:r>
            <a:r>
              <a:rPr lang="tr-TR" dirty="0"/>
              <a:t>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77721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/>
              <a:t> KEÇİMER merkezine </a:t>
            </a:r>
            <a:r>
              <a:rPr lang="tr-TR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özel anaç koyunlara koç katımı öncesi uygulanacaklar </a:t>
            </a:r>
            <a:r>
              <a:rPr lang="tr-TR" dirty="0"/>
              <a:t>planlanmıştır ve uygulanmaktadır.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•ADEMİN </a:t>
            </a:r>
            <a:r>
              <a:rPr lang="tr-TR" dirty="0" err="1"/>
              <a:t>enj</a:t>
            </a:r>
            <a:r>
              <a:rPr lang="tr-TR" dirty="0"/>
              <a:t>: Koç katımından 1,5-2  ay önce. 1 ml</a:t>
            </a:r>
          </a:p>
          <a:p>
            <a:pPr marL="0" indent="0">
              <a:buNone/>
            </a:pPr>
            <a:r>
              <a:rPr lang="tr-TR" dirty="0"/>
              <a:t>Kuzulara 6 Aylık yaşta 0,5 ml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•BAKOSEL: Koç katımından 1 ay önce 2- tablet</a:t>
            </a:r>
          </a:p>
          <a:p>
            <a:pPr marL="0" indent="0">
              <a:buNone/>
            </a:pPr>
            <a:r>
              <a:rPr lang="tr-TR" dirty="0"/>
              <a:t>                    Gebeliğin 3.ayından sonra 2 tablet</a:t>
            </a:r>
          </a:p>
          <a:p>
            <a:pPr marL="0" indent="0">
              <a:buNone/>
            </a:pPr>
            <a:r>
              <a:rPr lang="tr-TR" dirty="0"/>
              <a:t>**Kuzular için: 2.  </a:t>
            </a:r>
            <a:r>
              <a:rPr lang="tr-TR" dirty="0" err="1"/>
              <a:t>SE+Vit</a:t>
            </a:r>
            <a:r>
              <a:rPr lang="tr-TR" dirty="0"/>
              <a:t> E yapıldıktan bir yıl sonra 2 tablet içirilecek sonra anaç koyun takvimi izlenecek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42925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Biyogüvenlik</a:t>
            </a:r>
            <a:r>
              <a:rPr lang="tr-TR" dirty="0"/>
              <a:t> önlemleri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7803443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3387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6632"/>
            <a:ext cx="3528392" cy="657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636912"/>
            <a:ext cx="5508104" cy="4051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185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1.Doğum defteri</a:t>
            </a:r>
          </a:p>
          <a:p>
            <a:endParaRPr lang="tr-T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0928"/>
            <a:ext cx="4608512" cy="3583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32" y="129224"/>
            <a:ext cx="4464496" cy="365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2137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2. Aşı defteri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37" y="116632"/>
            <a:ext cx="5024107" cy="376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19" y="3068960"/>
            <a:ext cx="4561455" cy="342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3489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3. Tedavi Defteri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6952"/>
            <a:ext cx="4736075" cy="3552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044" y="188640"/>
            <a:ext cx="4416490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61497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İçerik Yer Tutucusu 12">
            <a:extLst>
              <a:ext uri="{FF2B5EF4-FFF2-40B4-BE49-F238E27FC236}">
                <a16:creationId xmlns:a16="http://schemas.microsoft.com/office/drawing/2014/main" id="{70C735CE-9A5A-C7CB-5969-6D0A42B5D5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9537230"/>
              </p:ext>
            </p:extLst>
          </p:nvPr>
        </p:nvGraphicFramePr>
        <p:xfrm>
          <a:off x="395536" y="1772816"/>
          <a:ext cx="8352928" cy="4320480"/>
        </p:xfrm>
        <a:graphic>
          <a:graphicData uri="http://schemas.openxmlformats.org/drawingml/2006/table">
            <a:tbl>
              <a:tblPr firstRow="1" firstCol="1" bandRow="1"/>
              <a:tblGrid>
                <a:gridCol w="758165">
                  <a:extLst>
                    <a:ext uri="{9D8B030D-6E8A-4147-A177-3AD203B41FA5}">
                      <a16:colId xmlns:a16="http://schemas.microsoft.com/office/drawing/2014/main" val="3897688873"/>
                    </a:ext>
                  </a:extLst>
                </a:gridCol>
                <a:gridCol w="514178">
                  <a:extLst>
                    <a:ext uri="{9D8B030D-6E8A-4147-A177-3AD203B41FA5}">
                      <a16:colId xmlns:a16="http://schemas.microsoft.com/office/drawing/2014/main" val="3623118002"/>
                    </a:ext>
                  </a:extLst>
                </a:gridCol>
                <a:gridCol w="713954">
                  <a:extLst>
                    <a:ext uri="{9D8B030D-6E8A-4147-A177-3AD203B41FA5}">
                      <a16:colId xmlns:a16="http://schemas.microsoft.com/office/drawing/2014/main" val="1848800304"/>
                    </a:ext>
                  </a:extLst>
                </a:gridCol>
                <a:gridCol w="680384">
                  <a:extLst>
                    <a:ext uri="{9D8B030D-6E8A-4147-A177-3AD203B41FA5}">
                      <a16:colId xmlns:a16="http://schemas.microsoft.com/office/drawing/2014/main" val="114742029"/>
                    </a:ext>
                  </a:extLst>
                </a:gridCol>
                <a:gridCol w="623891">
                  <a:extLst>
                    <a:ext uri="{9D8B030D-6E8A-4147-A177-3AD203B41FA5}">
                      <a16:colId xmlns:a16="http://schemas.microsoft.com/office/drawing/2014/main" val="2475956253"/>
                    </a:ext>
                  </a:extLst>
                </a:gridCol>
                <a:gridCol w="885892">
                  <a:extLst>
                    <a:ext uri="{9D8B030D-6E8A-4147-A177-3AD203B41FA5}">
                      <a16:colId xmlns:a16="http://schemas.microsoft.com/office/drawing/2014/main" val="68092915"/>
                    </a:ext>
                  </a:extLst>
                </a:gridCol>
                <a:gridCol w="680384">
                  <a:extLst>
                    <a:ext uri="{9D8B030D-6E8A-4147-A177-3AD203B41FA5}">
                      <a16:colId xmlns:a16="http://schemas.microsoft.com/office/drawing/2014/main" val="661635637"/>
                    </a:ext>
                  </a:extLst>
                </a:gridCol>
                <a:gridCol w="623891">
                  <a:extLst>
                    <a:ext uri="{9D8B030D-6E8A-4147-A177-3AD203B41FA5}">
                      <a16:colId xmlns:a16="http://schemas.microsoft.com/office/drawing/2014/main" val="2852165082"/>
                    </a:ext>
                  </a:extLst>
                </a:gridCol>
                <a:gridCol w="758165">
                  <a:extLst>
                    <a:ext uri="{9D8B030D-6E8A-4147-A177-3AD203B41FA5}">
                      <a16:colId xmlns:a16="http://schemas.microsoft.com/office/drawing/2014/main" val="3955272654"/>
                    </a:ext>
                  </a:extLst>
                </a:gridCol>
                <a:gridCol w="514178">
                  <a:extLst>
                    <a:ext uri="{9D8B030D-6E8A-4147-A177-3AD203B41FA5}">
                      <a16:colId xmlns:a16="http://schemas.microsoft.com/office/drawing/2014/main" val="2101823572"/>
                    </a:ext>
                  </a:extLst>
                </a:gridCol>
                <a:gridCol w="713954">
                  <a:extLst>
                    <a:ext uri="{9D8B030D-6E8A-4147-A177-3AD203B41FA5}">
                      <a16:colId xmlns:a16="http://schemas.microsoft.com/office/drawing/2014/main" val="2555726750"/>
                    </a:ext>
                  </a:extLst>
                </a:gridCol>
                <a:gridCol w="885892">
                  <a:extLst>
                    <a:ext uri="{9D8B030D-6E8A-4147-A177-3AD203B41FA5}">
                      <a16:colId xmlns:a16="http://schemas.microsoft.com/office/drawing/2014/main" val="2686535724"/>
                    </a:ext>
                  </a:extLst>
                </a:gridCol>
              </a:tblGrid>
              <a:tr h="449123"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 YILI SONU İTİBARİYLE HAYVAN SAYILIRI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628414"/>
                  </a:ext>
                </a:extLst>
              </a:tr>
              <a:tr h="449123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HAYVAN SAYISI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SATIŞ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6806895"/>
                  </a:ext>
                </a:extLst>
              </a:tr>
              <a:tr h="9189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KOYUN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KOÇ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TOKLU E/D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ERKEK KUZU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DİŞİ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SÜRÜ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ERKEK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DİŞİ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KOYUN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KOÇ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TOKLU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SATIŞ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776881"/>
                  </a:ext>
                </a:extLst>
              </a:tr>
              <a:tr h="120894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52/53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0544965"/>
                  </a:ext>
                </a:extLst>
              </a:tr>
              <a:tr h="129431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</a:pPr>
                      <a:r>
                        <a:rPr lang="tr-TR" sz="11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6187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5027985"/>
      </p:ext>
    </p:extLst>
  </p:cSld>
  <p:clrMapOvr>
    <a:masterClrMapping/>
  </p:clrMapOvr>
</p:sld>
</file>

<file path=ppt/theme/theme1.xml><?xml version="1.0" encoding="utf-8"?>
<a:theme xmlns:a="http://schemas.openxmlformats.org/drawingml/2006/main" name="Geçmişe bakış">
  <a:themeElements>
    <a:clrScheme name="Geçmişe bakış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Geçmişe bakış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eçmişe bakış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425</TotalTime>
  <Words>695</Words>
  <Application>Microsoft Office PowerPoint</Application>
  <PresentationFormat>Ekran Gösterisi (4:3)</PresentationFormat>
  <Paragraphs>130</Paragraphs>
  <Slides>21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Geçmişe bakış</vt:lpstr>
      <vt:lpstr>KEÇİ UYGULAMA VE ARAŞTIRMA MERKEZİ ( KEÇİMER)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Yönetim sistemi</vt:lpstr>
      <vt:lpstr>PowerPoint Sunusu</vt:lpstr>
      <vt:lpstr>PowerPoint Sunusu</vt:lpstr>
      <vt:lpstr>PowerPoint Sunusu</vt:lpstr>
      <vt:lpstr>PowerPoint Sunusu</vt:lpstr>
      <vt:lpstr>PowerPoint Sunusu</vt:lpstr>
      <vt:lpstr>Biyogüvenlik önlemleri 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KEÇİ UYGULAMA VE ARAŞTIRMA MERKEZİ ( KEÇİMER)</dc:title>
  <dc:creator>Gülşah</dc:creator>
  <cp:lastModifiedBy>Reviewer</cp:lastModifiedBy>
  <cp:revision>38</cp:revision>
  <dcterms:created xsi:type="dcterms:W3CDTF">2017-04-26T11:17:57Z</dcterms:created>
  <dcterms:modified xsi:type="dcterms:W3CDTF">2024-12-17T11:08:55Z</dcterms:modified>
</cp:coreProperties>
</file>